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embeddedFontLst>
    <p:embeddedFont>
      <p:font typeface="EB Garamond"/>
      <p:regular r:id="rId32"/>
      <p:bold r:id="rId33"/>
      <p:italic r:id="rId34"/>
      <p:boldItalic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gz0aQ8tGV3zRNpF41bL0Mu1qvc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EBGaramond-bold.fntdata"/><Relationship Id="rId10" Type="http://schemas.openxmlformats.org/officeDocument/2006/relationships/slide" Target="slides/slide5.xml"/><Relationship Id="rId32" Type="http://schemas.openxmlformats.org/officeDocument/2006/relationships/font" Target="fonts/EBGaramond-regular.fntdata"/><Relationship Id="rId13" Type="http://schemas.openxmlformats.org/officeDocument/2006/relationships/slide" Target="slides/slide8.xml"/><Relationship Id="rId35" Type="http://schemas.openxmlformats.org/officeDocument/2006/relationships/font" Target="fonts/EBGaramond-boldItalic.fntdata"/><Relationship Id="rId12" Type="http://schemas.openxmlformats.org/officeDocument/2006/relationships/slide" Target="slides/slide7.xml"/><Relationship Id="rId34" Type="http://schemas.openxmlformats.org/officeDocument/2006/relationships/font" Target="fonts/EBGaramond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-bold.fntdata"/><Relationship Id="rId14" Type="http://schemas.openxmlformats.org/officeDocument/2006/relationships/slide" Target="slides/slide9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Natasha: Second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Civic-minded graduate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Asset based community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Focus more on what the community needs and not what you want to 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Leverage your networks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Rely on your classmates and instructor for support through live progress reports and midterm progress presentations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“chunked” the graded works so students cannot fall into the trap and temptation of procrastination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Dinko - First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Why: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Clarify and amplify the impact (to student, community, client, Loyola)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Provide the link between courses/curriculum and the application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Preparation for the ‘real world’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crisp focus on practicality and relevance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How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closely-coupled integration of material/video with skill required to succeed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gradual reveal of required skills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spend time ensuring success upfront (ensure fit between project needs, student skills, interests and impact)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clarity of what success means (show old project - video, </a:t>
            </a:r>
            <a:r>
              <a:rPr lang="en-US"/>
              <a:t>deliverables</a:t>
            </a:r>
            <a:r>
              <a:rPr lang="en-US"/>
              <a:t>, etc; contract, </a:t>
            </a:r>
            <a:r>
              <a:rPr lang="en-US"/>
              <a:t>community</a:t>
            </a:r>
            <a:r>
              <a:rPr lang="en-US"/>
              <a:t>/client presentation)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consider integrating with student competitions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Vicky – Third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Course objectives and community engagement model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Mission as global citizens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Why engaged learning is important for personal and professional development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Part of the University’s mission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How: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Clear objectives and expectations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Continuous monitoring of student work, concerns, questions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Relevance of everyday work with course information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/>
              <a:t>Deliberate course activities to enhance the above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Active learning model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Natasha - First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Clear learning outcomes listed each week - consistency from week to week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Offer regular one-on-one meetings via zoom or via cell phone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Offer extra credit for sharing contact information; picture must be visible in the forum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Send out weekly Voicethread announcements in conjunction with announcement text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Synchronous sessions that include structure breakout sessions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Alumni guests to explain project experience during a live Zoom session and as leaders in discussion forums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Provide audio feedback for written assignments to hear tone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Importance of using first names in feedback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Dinko - Third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Empathy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Clarity (minimise need to any non-critical thinking follow up or </a:t>
            </a:r>
            <a:r>
              <a:rPr lang="en-US"/>
              <a:t>clarification</a:t>
            </a:r>
            <a:r>
              <a:rPr lang="en-US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Transparency (expectations clear, no surprises, always know how you are doing in class)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Be responsive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Aim to achieve ‘flow’ - control and emotion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Survey findings (n=113) (Scale 1 - 7):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Practical value	6.75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Tracking my progress	6.73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Relevancy to my career	6.67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Demonstration by the instructor	6.61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Instructor availability	6.61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Module consistency	6.58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Instructor expertize	6.54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Theoretical explanation (why?)	6.54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Module fit into course objectives	6.41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Pedagogical approach understanding	6.17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Course feedback	5.93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Vicky – Second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Student-faculty contact</a:t>
            </a:r>
            <a:r>
              <a:rPr b="1" lang="en-US"/>
              <a:t> </a:t>
            </a:r>
            <a:r>
              <a:rPr lang="en-US"/>
              <a:t>(through introductions, announcements, online office hours, prompt response to student questions about coursework or course material/ concerns)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Clear instructions regarding deadlines, coursework, academic policy, participation and expectations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Multiple means of instruction, engagement, and assessment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Keep student and placement agent in contact through scheduled meetings and feedback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Update course material on sakai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Model course netiquette at the beginning of the semester with  specific introductions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Ask students for feedback about the course on a regular basis and revise content as needed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Inform students of the response time they should expect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/>
              <a:t>Inform students of whom to contact with course questions if the instructor is unable to teach or needs to be absent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Vicky: First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Opportunities:</a:t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•Clear expectations and relevance of mission with placement opportunity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•Relevance between course material and the real world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•Social pressure through group work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•Be prepared to answer questions from peers and community members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•Group work and how each student plays a part in the project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•Time invested to prepare, monitor and feed course with updated information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•Empathy for different student time zones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•Challenges: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•Different time zones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•Students’ inability to commit to respecting course deadlines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•Students feeling remote-disengaged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•Important Note: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Need to have clear, concrete objectives and move backwards in course development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Natasha: Third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CEL resources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Do significant prep work about what is community, identity, systemic oppression in our communities, active listening and Jesuit values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Explore the difference between volunteering and community engagement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Jesuit values in practice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Opportunity to try civic engagement since we rarely have this time carved out while also having support and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Dinko - Second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Success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Experiential learning approach - focus on learning by doing and then reflecting  - teching tools in online MOOC setting is possible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Focus on building-up students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engaged learning goes well with my discipline, skill sets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Co-creation focus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Thinking of student teams as a consulting practice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Cross-discipline teams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Challenges (work up front is critical vs a mechanism to control progress)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Team formation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Client - Team - Goals fit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Accountability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Be ok for teams to discover and learn on their own/control/it can be messy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Natasha: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Confirmation of site information and learning contract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/>
              <a:t>Also a way to initiate conversation with site partners and build connections and community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f93ea04c6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Natasha: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Confirmation of site information and learning contract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Also a way to initiate conversation with site partners and build connections and community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Dinko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Have pre and post course survey assessing students perception of their ability to </a:t>
            </a:r>
            <a:r>
              <a:rPr lang="en-US"/>
              <a:t>perform</a:t>
            </a:r>
            <a:r>
              <a:rPr lang="en-US"/>
              <a:t> tasks associated with course objective</a:t>
            </a:r>
            <a:endParaRPr/>
          </a:p>
        </p:txBody>
      </p:sp>
      <p:sp>
        <p:nvSpPr>
          <p:cNvPr id="166" name="Google Shape;166;g8f93ea04c6_1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1ecbb0ea6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(5 minutes)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name, title, department, experience teaching online</a:t>
            </a:r>
            <a:endParaRPr/>
          </a:p>
        </p:txBody>
      </p:sp>
      <p:sp>
        <p:nvSpPr>
          <p:cNvPr id="68" name="Google Shape;68;g91ecbb0ea6_2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1ecbb0ea6_2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91ecbb0ea6_2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1ecbb0ea6_2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91ecbb0ea6_2_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1ecbb0ea6_0_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1ecbb0ea6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91ecbb0ea6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1ecbb0ea6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1ecbb0ea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91ecbb0ea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e9e41b8c_2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(5 minutes)</a:t>
            </a:r>
            <a:endParaRPr/>
          </a:p>
        </p:txBody>
      </p:sp>
      <p:sp>
        <p:nvSpPr>
          <p:cNvPr id="79" name="Google Shape;79;g91e9e41b8c_2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(5 minutes)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 name, title, department, experience teaching online</a:t>
            </a:r>
            <a:endParaRPr/>
          </a:p>
        </p:txBody>
      </p:sp>
      <p:sp>
        <p:nvSpPr>
          <p:cNvPr id="85" name="Google Shape;8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ersMaroonFinal2.jpg" id="16" name="Google Shape;1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371600" y="3445793"/>
            <a:ext cx="6400800" cy="138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1"/>
          <p:cNvSpPr txBox="1"/>
          <p:nvPr>
            <p:ph type="ctrTitle"/>
          </p:nvPr>
        </p:nvSpPr>
        <p:spPr>
          <a:xfrm>
            <a:off x="685800" y="50194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Open Sans"/>
              <a:buNone/>
              <a:defRPr b="1" sz="1800" cap="non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2" type="body"/>
          </p:nvPr>
        </p:nvSpPr>
        <p:spPr>
          <a:xfrm>
            <a:off x="1371600" y="2468052"/>
            <a:ext cx="6400800" cy="86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108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b="1" sz="5400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LUC_reversed_color_notag.tif" id="20" name="Google Shape;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1775" y="5105400"/>
            <a:ext cx="1060450" cy="1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and Image">
  <p:cSld name="Chapter and Imag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ersMaroonFinal2.jpg" id="22" name="Google Shape;2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667000"/>
            <a:ext cx="914400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34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  <a:defRPr b="1" sz="1700" cap="non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761999" y="5072529"/>
            <a:ext cx="7732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1371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2" type="body"/>
          </p:nvPr>
        </p:nvSpPr>
        <p:spPr>
          <a:xfrm>
            <a:off x="722313" y="3984112"/>
            <a:ext cx="7772400" cy="348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610845" y="2912970"/>
            <a:ext cx="7972380" cy="321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bgrdTop.jpg" id="29" name="Google Shape;2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2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/>
          <p:nvPr>
            <p:ph type="title"/>
          </p:nvPr>
        </p:nvSpPr>
        <p:spPr>
          <a:xfrm>
            <a:off x="610846" y="1769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  <a:defRPr b="1" sz="3600" cap="none">
                <a:solidFill>
                  <a:srgbClr val="8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2" type="body"/>
          </p:nvPr>
        </p:nvSpPr>
        <p:spPr>
          <a:xfrm>
            <a:off x="533400" y="6411503"/>
            <a:ext cx="39322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ersMaroonFinal2.jpg" id="43" name="Google Shape;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C_vertical_reverse_color_forPPT.tif" id="44" name="Google Shape;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1753" y="3810000"/>
            <a:ext cx="3620495" cy="2630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and Text only">
  <p:cSld name="Chapter and Text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ckersMaroonFinal2.jpg" id="46" name="Google Shape;4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400" y="459350"/>
            <a:ext cx="8074152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7"/>
          <p:cNvSpPr txBox="1"/>
          <p:nvPr>
            <p:ph idx="1" type="body"/>
          </p:nvPr>
        </p:nvSpPr>
        <p:spPr>
          <a:xfrm>
            <a:off x="1239343" y="2335052"/>
            <a:ext cx="6647389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34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  <a:defRPr b="1" sz="1700" cap="non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27"/>
          <p:cNvSpPr txBox="1"/>
          <p:nvPr>
            <p:ph type="title"/>
          </p:nvPr>
        </p:nvSpPr>
        <p:spPr>
          <a:xfrm>
            <a:off x="1239343" y="2973056"/>
            <a:ext cx="6647389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b="1" sz="36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1239343" y="3676852"/>
            <a:ext cx="6647389" cy="348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i="1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1" type="ftr"/>
          </p:nvPr>
        </p:nvSpPr>
        <p:spPr>
          <a:xfrm>
            <a:off x="1270072" y="5267127"/>
            <a:ext cx="66473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91425" wrap="square" tIns="1371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3" type="body"/>
          </p:nvPr>
        </p:nvSpPr>
        <p:spPr>
          <a:xfrm>
            <a:off x="533400" y="6411503"/>
            <a:ext cx="39322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rdTop.jpg" id="53" name="Google Shape;5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2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8"/>
          <p:cNvSpPr txBox="1"/>
          <p:nvPr>
            <p:ph idx="1" type="body"/>
          </p:nvPr>
        </p:nvSpPr>
        <p:spPr>
          <a:xfrm>
            <a:off x="611188" y="1586990"/>
            <a:ext cx="7972036" cy="317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i="0" sz="1600" cap="none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2" type="body"/>
          </p:nvPr>
        </p:nvSpPr>
        <p:spPr>
          <a:xfrm>
            <a:off x="611188" y="2826722"/>
            <a:ext cx="7972036" cy="849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type="title"/>
          </p:nvPr>
        </p:nvSpPr>
        <p:spPr>
          <a:xfrm>
            <a:off x="610845" y="1914072"/>
            <a:ext cx="7972379" cy="883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  <a:defRPr b="1" sz="3600" cap="none">
                <a:solidFill>
                  <a:srgbClr val="8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3" type="body"/>
          </p:nvPr>
        </p:nvSpPr>
        <p:spPr>
          <a:xfrm>
            <a:off x="611188" y="4182272"/>
            <a:ext cx="7972036" cy="5071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1" sz="2000"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4" type="body"/>
          </p:nvPr>
        </p:nvSpPr>
        <p:spPr>
          <a:xfrm>
            <a:off x="533400" y="6411503"/>
            <a:ext cx="3932237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luc.edu/academiccontinuity/" TargetMode="External"/><Relationship Id="rId4" Type="http://schemas.openxmlformats.org/officeDocument/2006/relationships/hyperlink" Target="https://www.luc.edu/engagedlearning/" TargetMode="External"/><Relationship Id="rId5" Type="http://schemas.openxmlformats.org/officeDocument/2006/relationships/hyperlink" Target="https://www.luc.edu/experiential/forfacultyandstaff/" TargetMode="External"/><Relationship Id="rId6" Type="http://schemas.openxmlformats.org/officeDocument/2006/relationships/hyperlink" Target="https://www.luc.edu/fcip/" TargetMode="External"/><Relationship Id="rId7" Type="http://schemas.openxmlformats.org/officeDocument/2006/relationships/hyperlink" Target="https://www.luc.edu/ool/services/onlineteachingcourse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cstewart8@luc.edu" TargetMode="External"/><Relationship Id="rId4" Type="http://schemas.openxmlformats.org/officeDocument/2006/relationships/hyperlink" Target="mailto:Nteetsov@luc.edu" TargetMode="External"/><Relationship Id="rId5" Type="http://schemas.openxmlformats.org/officeDocument/2006/relationships/hyperlink" Target="mailto:dbacic@luc.edu" TargetMode="External"/><Relationship Id="rId6" Type="http://schemas.openxmlformats.org/officeDocument/2006/relationships/hyperlink" Target="mailto:vkynou@luc.edu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dbacic@luc.edu" TargetMode="External"/><Relationship Id="rId4" Type="http://schemas.openxmlformats.org/officeDocument/2006/relationships/hyperlink" Target="mailto:vkynou@luc.edu" TargetMode="External"/><Relationship Id="rId5" Type="http://schemas.openxmlformats.org/officeDocument/2006/relationships/hyperlink" Target="mailto:cstewart8@luc.edu" TargetMode="External"/><Relationship Id="rId6" Type="http://schemas.openxmlformats.org/officeDocument/2006/relationships/hyperlink" Target="mailto:Nteetsov@luc.edu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371600" y="3445793"/>
            <a:ext cx="6400800" cy="138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Dinko Bačić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Vicky Kynourgiopoulou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Cynthia Stewart (Moderator)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Natasha Teetsov</a:t>
            </a:r>
            <a:endParaRPr/>
          </a:p>
        </p:txBody>
      </p:sp>
      <p:sp>
        <p:nvSpPr>
          <p:cNvPr id="64" name="Google Shape;64;p1"/>
          <p:cNvSpPr txBox="1"/>
          <p:nvPr>
            <p:ph type="ctrTitle"/>
          </p:nvPr>
        </p:nvSpPr>
        <p:spPr>
          <a:xfrm>
            <a:off x="685800" y="50194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800"/>
              <a:buFont typeface="Open Sans"/>
              <a:buNone/>
            </a:pPr>
            <a:r>
              <a:rPr lang="en-US"/>
              <a:t>FOCUS ON TEACHING AND LEARNING</a:t>
            </a:r>
            <a:endParaRPr/>
          </a:p>
        </p:txBody>
      </p:sp>
      <p:sp>
        <p:nvSpPr>
          <p:cNvPr id="65" name="Google Shape;65;p1"/>
          <p:cNvSpPr txBox="1"/>
          <p:nvPr>
            <p:ph idx="2" type="body"/>
          </p:nvPr>
        </p:nvSpPr>
        <p:spPr>
          <a:xfrm>
            <a:off x="1371600" y="1971974"/>
            <a:ext cx="64008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70"/>
              <a:buNone/>
            </a:pPr>
            <a:r>
              <a:rPr lang="en-US" sz="2970"/>
              <a:t>TAKING </a:t>
            </a:r>
            <a:r>
              <a:rPr lang="en-US" sz="2970"/>
              <a:t>ENGAGED LEARNING ONLINE </a:t>
            </a:r>
            <a:endParaRPr sz="297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70"/>
              <a:buNone/>
            </a:pPr>
            <a:r>
              <a:rPr lang="en-US" sz="2970"/>
              <a:t>FACULTY PANEL</a:t>
            </a:r>
            <a:endParaRPr sz="297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umbrella&#10;&#10;Description automatically generated" id="115" name="Google Shape;115;p8"/>
          <p:cNvPicPr preferRelativeResize="0"/>
          <p:nvPr/>
        </p:nvPicPr>
        <p:blipFill rotWithShape="1">
          <a:blip r:embed="rId3">
            <a:alphaModFix/>
          </a:blip>
          <a:srcRect b="18" l="0" r="0" t="0"/>
          <a:stretch/>
        </p:blipFill>
        <p:spPr>
          <a:xfrm>
            <a:off x="15" y="858211"/>
            <a:ext cx="9143985" cy="514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</a:pPr>
            <a:r>
              <a:rPr lang="en-US" sz="3240"/>
              <a:t>HAVE YOU TAUGHT AN ENGAGED LEARNING COURSE?</a:t>
            </a:r>
            <a:endParaRPr sz="3240"/>
          </a:p>
        </p:txBody>
      </p:sp>
      <p:sp>
        <p:nvSpPr>
          <p:cNvPr id="121" name="Google Shape;121;p9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PULSE CHECK: POLL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</a:pPr>
            <a:r>
              <a:rPr lang="en-US" sz="3240"/>
              <a:t>HAVE YOU TAUGHT AN ONLINE COURSE?</a:t>
            </a:r>
            <a:endParaRPr sz="3240"/>
          </a:p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PULSE CHECK: POLL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</a:pPr>
            <a:r>
              <a:rPr lang="en-US" sz="3240"/>
              <a:t>HAVE YOU TAUGHT AN ENGAGED LEARNING COURSE ONLINE?</a:t>
            </a:r>
            <a:endParaRPr sz="3240"/>
          </a:p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PULSE CHECK: POLL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QUESTIONS FROM THE MODERATOR</a:t>
            </a:r>
            <a:endParaRPr/>
          </a:p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ASKING OUR PANELISTS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idx="1" type="body"/>
          </p:nvPr>
        </p:nvSpPr>
        <p:spPr>
          <a:xfrm>
            <a:off x="610845" y="2912970"/>
            <a:ext cx="7972380" cy="394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Why and how why do you prepare your students for the engaged learning experience? </a:t>
            </a:r>
            <a:endParaRPr/>
          </a:p>
        </p:txBody>
      </p:sp>
      <p:sp>
        <p:nvSpPr>
          <p:cNvPr id="145" name="Google Shape;145;p13"/>
          <p:cNvSpPr txBox="1"/>
          <p:nvPr>
            <p:ph type="title"/>
          </p:nvPr>
        </p:nvSpPr>
        <p:spPr>
          <a:xfrm>
            <a:off x="610846" y="1769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PANEL QUESTION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/>
          <p:nvPr>
            <p:ph idx="1" type="body"/>
          </p:nvPr>
        </p:nvSpPr>
        <p:spPr>
          <a:xfrm>
            <a:off x="610845" y="2912970"/>
            <a:ext cx="7972380" cy="394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How do you “show up” to support your students in the engaged learning process?</a:t>
            </a:r>
            <a:endParaRPr/>
          </a:p>
        </p:txBody>
      </p:sp>
      <p:sp>
        <p:nvSpPr>
          <p:cNvPr id="151" name="Google Shape;151;p14"/>
          <p:cNvSpPr txBox="1"/>
          <p:nvPr>
            <p:ph type="title"/>
          </p:nvPr>
        </p:nvSpPr>
        <p:spPr>
          <a:xfrm>
            <a:off x="610846" y="1769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PANEL QUESTION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/>
          <p:nvPr>
            <p:ph idx="1" type="body"/>
          </p:nvPr>
        </p:nvSpPr>
        <p:spPr>
          <a:xfrm>
            <a:off x="610845" y="2912970"/>
            <a:ext cx="7972380" cy="3945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What are successes you have experienced in your courses? Challenges? Opportunities? </a:t>
            </a:r>
            <a:endParaRPr/>
          </a:p>
        </p:txBody>
      </p:sp>
      <p:sp>
        <p:nvSpPr>
          <p:cNvPr id="157" name="Google Shape;157;p15"/>
          <p:cNvSpPr txBox="1"/>
          <p:nvPr>
            <p:ph type="title"/>
          </p:nvPr>
        </p:nvSpPr>
        <p:spPr>
          <a:xfrm>
            <a:off x="610846" y="1769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PANEL QUESTION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QUESTIONS FROM THE AUDIENCE</a:t>
            </a:r>
            <a:endParaRPr/>
          </a:p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ASKING OUR EXPERTS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f93ea04c6_1_5"/>
          <p:cNvSpPr txBox="1"/>
          <p:nvPr>
            <p:ph idx="1" type="body"/>
          </p:nvPr>
        </p:nvSpPr>
        <p:spPr>
          <a:xfrm>
            <a:off x="610845" y="2912970"/>
            <a:ext cx="7972500" cy="3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How do you assess/measure and communicate success in an online, engaged learning course?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How do you incorporate student reflection in an online course?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How do you teach technology and other skills required for student success?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What are some general teaching/course structure practices that can enable experiential learning?</a:t>
            </a:r>
            <a:endParaRPr sz="2100"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Char char="•"/>
            </a:pPr>
            <a:r>
              <a:rPr lang="en-US" sz="2100">
                <a:latin typeface="Open Sans"/>
                <a:ea typeface="Open Sans"/>
                <a:cs typeface="Open Sans"/>
                <a:sym typeface="Open Sans"/>
              </a:rPr>
              <a:t>How do you enable real-time student feedback to improve your course?</a:t>
            </a:r>
            <a:endParaRPr sz="2100"/>
          </a:p>
        </p:txBody>
      </p:sp>
      <p:sp>
        <p:nvSpPr>
          <p:cNvPr id="169" name="Google Shape;169;g8f93ea04c6_1_5"/>
          <p:cNvSpPr txBox="1"/>
          <p:nvPr>
            <p:ph type="title"/>
          </p:nvPr>
        </p:nvSpPr>
        <p:spPr>
          <a:xfrm>
            <a:off x="610846" y="1769970"/>
            <a:ext cx="797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ADDITIONAL </a:t>
            </a:r>
            <a:r>
              <a:rPr lang="en-US"/>
              <a:t>PANEL 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1ecbb0ea6_2_0"/>
          <p:cNvSpPr txBox="1"/>
          <p:nvPr>
            <p:ph idx="1" type="body"/>
          </p:nvPr>
        </p:nvSpPr>
        <p:spPr>
          <a:xfrm>
            <a:off x="610847" y="1769969"/>
            <a:ext cx="7972500" cy="4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spcBef>
                <a:spcPts val="36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Thank you for joining us.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 are recording this session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If you have any questions, please use the Chat box and we will have allotted time at the end of the session for dialogue with panelist.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Copies of the PowerPoint will be available. </a:t>
            </a:r>
            <a:endParaRPr sz="238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71" name="Google Shape;71;g91ecbb0ea6_2_0"/>
          <p:cNvSpPr txBox="1"/>
          <p:nvPr>
            <p:ph type="title"/>
          </p:nvPr>
        </p:nvSpPr>
        <p:spPr>
          <a:xfrm>
            <a:off x="610847" y="626970"/>
            <a:ext cx="797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WELCOME TO THE FOTL SESSION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LOYOLA FACULTY RESOURCES</a:t>
            </a:r>
            <a:endParaRPr/>
          </a:p>
        </p:txBody>
      </p:sp>
      <p:sp>
        <p:nvSpPr>
          <p:cNvPr id="175" name="Google Shape;175;p17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LINKS	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b="1" lang="en-US" sz="3600" cap="none">
                <a:solidFill>
                  <a:srgbClr val="800000"/>
                </a:solidFill>
                <a:latin typeface="Open Sans"/>
                <a:ea typeface="Open Sans"/>
                <a:cs typeface="Open Sans"/>
                <a:sym typeface="Open Sans"/>
              </a:rPr>
              <a:t>LOYOLA FACULTY RESOURCES </a:t>
            </a:r>
            <a:endParaRPr/>
          </a:p>
        </p:txBody>
      </p:sp>
      <p:sp>
        <p:nvSpPr>
          <p:cNvPr id="181" name="Google Shape;181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Academic Continuity Working Group Resources for LUC Faculty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LUC Engaged Learning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Center for Experiential Learning faculty resource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Faculty Center for Ignatian Pedagogy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Office of Online Teaching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1ecbb0ea6_2_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b="1" lang="en-US" sz="3600">
                <a:solidFill>
                  <a:srgbClr val="800000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/>
          </a:p>
        </p:txBody>
      </p:sp>
      <p:sp>
        <p:nvSpPr>
          <p:cNvPr id="187" name="Google Shape;187;g91ecbb0ea6_2_5"/>
          <p:cNvSpPr txBox="1"/>
          <p:nvPr>
            <p:ph idx="1" type="body"/>
          </p:nvPr>
        </p:nvSpPr>
        <p:spPr>
          <a:xfrm>
            <a:off x="365750" y="1221375"/>
            <a:ext cx="83865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/>
              <a:t>Please reach out to us with any questions that might arise after the session. </a:t>
            </a:r>
            <a:endParaRPr sz="2600"/>
          </a:p>
        </p:txBody>
      </p:sp>
      <p:sp>
        <p:nvSpPr>
          <p:cNvPr id="188" name="Google Shape;188;g91ecbb0ea6_2_5"/>
          <p:cNvSpPr txBox="1"/>
          <p:nvPr>
            <p:ph idx="1" type="body"/>
          </p:nvPr>
        </p:nvSpPr>
        <p:spPr>
          <a:xfrm>
            <a:off x="4724400" y="2331900"/>
            <a:ext cx="4101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0" algn="l">
              <a:lnSpc>
                <a:spcPct val="115000"/>
              </a:lnSpc>
              <a:spcBef>
                <a:spcPts val="544"/>
              </a:spcBef>
              <a:spcAft>
                <a:spcPts val="0"/>
              </a:spcAft>
              <a:buSzPts val="2520"/>
              <a:buChar char="•"/>
            </a:pPr>
            <a:r>
              <a:rPr lang="en-US" sz="2520">
                <a:latin typeface="Open Sans"/>
                <a:ea typeface="Open Sans"/>
                <a:cs typeface="Open Sans"/>
                <a:sym typeface="Open Sans"/>
              </a:rPr>
              <a:t>Cynthia Stewart 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180"/>
              <a:buChar char="–"/>
            </a:pPr>
            <a:r>
              <a:rPr lang="en-US" sz="2180"/>
              <a:t>Center for Experiential Learning</a:t>
            </a:r>
            <a:endParaRPr sz="2600"/>
          </a:p>
          <a:p>
            <a:pPr indent="-2730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180"/>
              <a:buChar char="–"/>
            </a:pPr>
            <a:r>
              <a:rPr lang="en-US" sz="2180"/>
              <a:t>Email: </a:t>
            </a:r>
            <a:r>
              <a:rPr lang="en-US" sz="2180" u="sng">
                <a:solidFill>
                  <a:schemeClr val="hlink"/>
                </a:solidFill>
                <a:hlinkClick r:id="rId3"/>
              </a:rPr>
              <a:t>cstewart8@luc.edu</a:t>
            </a:r>
            <a:r>
              <a:rPr lang="en-US" sz="2180"/>
              <a:t> </a:t>
            </a:r>
            <a:endParaRPr sz="2180"/>
          </a:p>
          <a:p>
            <a:pPr indent="-444500" lvl="0" marL="457200" rtl="0" algn="l">
              <a:lnSpc>
                <a:spcPct val="115000"/>
              </a:lnSpc>
              <a:spcBef>
                <a:spcPts val="544"/>
              </a:spcBef>
              <a:spcAft>
                <a:spcPts val="0"/>
              </a:spcAft>
              <a:buSzPts val="2520"/>
              <a:buChar char="•"/>
            </a:pPr>
            <a:r>
              <a:rPr lang="en-US" sz="2520">
                <a:latin typeface="Open Sans"/>
                <a:ea typeface="Open Sans"/>
                <a:cs typeface="Open Sans"/>
                <a:sym typeface="Open Sans"/>
              </a:rPr>
              <a:t>Natasha Teetsov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180"/>
              <a:buChar char="–"/>
            </a:pPr>
            <a:r>
              <a:rPr lang="en-US" sz="2180"/>
              <a:t>School of Continuing and Professional Studies</a:t>
            </a:r>
            <a:endParaRPr sz="2600"/>
          </a:p>
          <a:p>
            <a:pPr indent="-2730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180"/>
              <a:buChar char="–"/>
            </a:pPr>
            <a:r>
              <a:rPr lang="en-US" sz="2180" u="sng">
                <a:solidFill>
                  <a:schemeClr val="hlink"/>
                </a:solidFill>
                <a:hlinkClick r:id="rId4"/>
              </a:rPr>
              <a:t>Nteetsov@luc.edu</a:t>
            </a:r>
            <a:endParaRPr sz="2600"/>
          </a:p>
        </p:txBody>
      </p:sp>
      <p:sp>
        <p:nvSpPr>
          <p:cNvPr id="189" name="Google Shape;189;g91ecbb0ea6_2_5"/>
          <p:cNvSpPr txBox="1"/>
          <p:nvPr>
            <p:ph idx="1" type="body"/>
          </p:nvPr>
        </p:nvSpPr>
        <p:spPr>
          <a:xfrm>
            <a:off x="365750" y="2401400"/>
            <a:ext cx="4585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20"/>
              <a:buChar char="•"/>
            </a:pPr>
            <a:r>
              <a:rPr lang="en-US" sz="2720">
                <a:latin typeface="Open Sans"/>
                <a:ea typeface="Open Sans"/>
                <a:cs typeface="Open Sans"/>
                <a:sym typeface="Open Sans"/>
              </a:rPr>
              <a:t>Dinko Bačić</a:t>
            </a:r>
            <a:endParaRPr sz="272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380"/>
              <a:buChar char="–"/>
            </a:pPr>
            <a:r>
              <a:rPr lang="en-US" sz="2380"/>
              <a:t>School of Business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380"/>
              <a:buChar char="–"/>
            </a:pPr>
            <a:r>
              <a:rPr lang="en-US" sz="2380"/>
              <a:t>Email: </a:t>
            </a:r>
            <a:r>
              <a:rPr lang="en-US" sz="2380" u="sng">
                <a:solidFill>
                  <a:schemeClr val="hlink"/>
                </a:solidFill>
                <a:hlinkClick r:id="rId5"/>
              </a:rPr>
              <a:t>dbacic@luc.edu</a:t>
            </a:r>
            <a:endParaRPr sz="2380"/>
          </a:p>
          <a:p>
            <a:pPr indent="-457200" lvl="0" marL="457200" rtl="0" algn="l">
              <a:lnSpc>
                <a:spcPct val="115000"/>
              </a:lnSpc>
              <a:spcBef>
                <a:spcPts val="544"/>
              </a:spcBef>
              <a:spcAft>
                <a:spcPts val="0"/>
              </a:spcAft>
              <a:buSzPts val="2720"/>
              <a:buChar char="•"/>
            </a:pPr>
            <a:r>
              <a:rPr lang="en-US" sz="2720">
                <a:latin typeface="Open Sans"/>
                <a:ea typeface="Open Sans"/>
                <a:cs typeface="Open Sans"/>
                <a:sym typeface="Open Sans"/>
              </a:rPr>
              <a:t>Vicky Kynourgiopoulou</a:t>
            </a:r>
            <a:endParaRPr sz="2720"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380"/>
              <a:buChar char="–"/>
            </a:pPr>
            <a:r>
              <a:rPr lang="en-US" sz="2380"/>
              <a:t>College of Arts and Sciences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476"/>
              </a:spcBef>
              <a:spcAft>
                <a:spcPts val="0"/>
              </a:spcAft>
              <a:buSzPts val="2380"/>
              <a:buChar char="–"/>
            </a:pPr>
            <a:r>
              <a:rPr lang="en-US" sz="2380"/>
              <a:t>Email: </a:t>
            </a:r>
            <a:r>
              <a:rPr lang="en-US" sz="2380" u="sng">
                <a:solidFill>
                  <a:schemeClr val="hlink"/>
                </a:solidFill>
                <a:hlinkClick r:id="rId6"/>
              </a:rPr>
              <a:t>vkynou@luc.edu</a:t>
            </a:r>
            <a:endParaRPr sz="2380"/>
          </a:p>
          <a:p>
            <a:pPr indent="0" lvl="0" marL="45720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1ecbb0ea6_2_10"/>
          <p:cNvSpPr txBox="1"/>
          <p:nvPr>
            <p:ph type="title"/>
          </p:nvPr>
        </p:nvSpPr>
        <p:spPr>
          <a:xfrm>
            <a:off x="722313" y="3321284"/>
            <a:ext cx="7772400" cy="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APPENDICES</a:t>
            </a:r>
            <a:endParaRPr/>
          </a:p>
        </p:txBody>
      </p:sp>
      <p:sp>
        <p:nvSpPr>
          <p:cNvPr id="195" name="Google Shape;195;g91ecbb0ea6_2_10"/>
          <p:cNvSpPr txBox="1"/>
          <p:nvPr>
            <p:ph idx="1" type="body"/>
          </p:nvPr>
        </p:nvSpPr>
        <p:spPr>
          <a:xfrm>
            <a:off x="722313" y="2826668"/>
            <a:ext cx="7772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ADDITIONAL INFORMATION</a:t>
            </a:r>
            <a:r>
              <a:rPr lang="en-US"/>
              <a:t>	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91ecbb0ea6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625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91ecbb0ea6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80475"/>
            <a:ext cx="8839201" cy="62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91ecbb0ea6_0_4"/>
          <p:cNvSpPr txBox="1"/>
          <p:nvPr/>
        </p:nvSpPr>
        <p:spPr>
          <a:xfrm>
            <a:off x="418350" y="138350"/>
            <a:ext cx="58680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n=113, 2 MBA courses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PANEL INTRODUCTIONS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1e9e41b8c_2_7"/>
          <p:cNvSpPr txBox="1"/>
          <p:nvPr>
            <p:ph idx="1" type="body"/>
          </p:nvPr>
        </p:nvSpPr>
        <p:spPr>
          <a:xfrm>
            <a:off x="610847" y="1769969"/>
            <a:ext cx="7972500" cy="47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380"/>
              <a:t>Intro - 5 minutes total, self intro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Engaged Learning Defined - 2 minutes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Polls - 5 minutes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Question 1 - 10 minutes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Question 2 - 10 minutes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Question 3 - 10 minutes</a:t>
            </a:r>
            <a:endParaRPr sz="2380"/>
          </a:p>
          <a:p>
            <a:pPr indent="-43561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380"/>
              <a:buChar char="•"/>
            </a:pPr>
            <a:r>
              <a:rPr lang="en-US" sz="2380"/>
              <a:t>Faculty questions - 18 minutes</a:t>
            </a:r>
            <a:endParaRPr sz="238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82" name="Google Shape;82;g91e9e41b8c_2_7"/>
          <p:cNvSpPr txBox="1"/>
          <p:nvPr>
            <p:ph type="title"/>
          </p:nvPr>
        </p:nvSpPr>
        <p:spPr>
          <a:xfrm>
            <a:off x="610847" y="626970"/>
            <a:ext cx="7972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Timing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"/>
          <p:cNvSpPr txBox="1"/>
          <p:nvPr>
            <p:ph idx="1" type="body"/>
          </p:nvPr>
        </p:nvSpPr>
        <p:spPr>
          <a:xfrm>
            <a:off x="610847" y="1769969"/>
            <a:ext cx="7972380" cy="4762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Dinko Bačić</a:t>
            </a:r>
            <a:endParaRPr sz="2720"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School of Business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Email: </a:t>
            </a:r>
            <a:r>
              <a:rPr lang="en-US" sz="2380" u="sng">
                <a:solidFill>
                  <a:schemeClr val="hlink"/>
                </a:solidFill>
                <a:hlinkClick r:id="rId3"/>
              </a:rPr>
              <a:t>dbacic@luc.edu</a:t>
            </a:r>
            <a:endParaRPr sz="2380"/>
          </a:p>
          <a:p>
            <a:pPr indent="-457200" lvl="0" marL="4572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Vicky Kynourgiopoulou</a:t>
            </a:r>
            <a:endParaRPr sz="2720"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College of Arts and Sciences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Email: </a:t>
            </a:r>
            <a:r>
              <a:rPr lang="en-US" sz="2380" u="sng">
                <a:solidFill>
                  <a:schemeClr val="hlink"/>
                </a:solidFill>
                <a:hlinkClick r:id="rId4"/>
              </a:rPr>
              <a:t>vkynou@luc.edu</a:t>
            </a:r>
            <a:endParaRPr sz="2380"/>
          </a:p>
          <a:p>
            <a:pPr indent="-457200" lvl="0" marL="4572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Cynthia Stewart (Moderator)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Center for Experiential Learning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Email: </a:t>
            </a:r>
            <a:r>
              <a:rPr lang="en-US" sz="2380" u="sng">
                <a:solidFill>
                  <a:schemeClr val="hlink"/>
                </a:solidFill>
                <a:hlinkClick r:id="rId5"/>
              </a:rPr>
              <a:t>cstewart8@luc.edu</a:t>
            </a:r>
            <a:r>
              <a:rPr lang="en-US" sz="2380"/>
              <a:t> </a:t>
            </a:r>
            <a:endParaRPr sz="2380"/>
          </a:p>
          <a:p>
            <a:pPr indent="-457200" lvl="0" marL="457200" marR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/>
              <a:t>Natasha Teetsov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/>
              <a:t>School of Continuing and Professional Studies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Char char="–"/>
            </a:pPr>
            <a:r>
              <a:rPr lang="en-US" sz="2380" u="sng">
                <a:solidFill>
                  <a:schemeClr val="hlink"/>
                </a:solidFill>
                <a:hlinkClick r:id="rId6"/>
              </a:rPr>
              <a:t>Nteetsov@luc.edu</a:t>
            </a:r>
            <a:endParaRPr sz="2380"/>
          </a:p>
          <a:p>
            <a:pPr indent="0" lvl="0" marL="0" rtl="0" algn="l">
              <a:lnSpc>
                <a:spcPct val="8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t/>
            </a:r>
            <a:endParaRPr sz="2720"/>
          </a:p>
        </p:txBody>
      </p:sp>
      <p:sp>
        <p:nvSpPr>
          <p:cNvPr id="88" name="Google Shape;88;p3"/>
          <p:cNvSpPr txBox="1"/>
          <p:nvPr>
            <p:ph type="title"/>
          </p:nvPr>
        </p:nvSpPr>
        <p:spPr>
          <a:xfrm>
            <a:off x="610847" y="626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PANEL INTRODUCTIONS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LEARNING OUTCOMES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idx="1" type="body"/>
          </p:nvPr>
        </p:nvSpPr>
        <p:spPr>
          <a:xfrm>
            <a:off x="610847" y="1769969"/>
            <a:ext cx="7972380" cy="4762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Explore how to effectively design an online course for students to learn new content and to apply this content in a real-world setting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Share best practices to foster community engagement in an online classroom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Connect the Jesuit values to project based work </a:t>
            </a:r>
            <a:endParaRPr/>
          </a:p>
          <a:p>
            <a:pPr indent="-2540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 txBox="1"/>
          <p:nvPr>
            <p:ph type="title"/>
          </p:nvPr>
        </p:nvSpPr>
        <p:spPr>
          <a:xfrm>
            <a:off x="610847" y="626970"/>
            <a:ext cx="797237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Open Sans"/>
              <a:buNone/>
            </a:pPr>
            <a:r>
              <a:rPr lang="en-US"/>
              <a:t>TODAY’S LEARNING OBJECTIVES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>
            <p:ph type="title"/>
          </p:nvPr>
        </p:nvSpPr>
        <p:spPr>
          <a:xfrm>
            <a:off x="722313" y="3321284"/>
            <a:ext cx="7772400" cy="683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ENGAGED LEARNING</a:t>
            </a:r>
            <a:endParaRPr/>
          </a:p>
        </p:txBody>
      </p:sp>
      <p:sp>
        <p:nvSpPr>
          <p:cNvPr id="105" name="Google Shape;105;p6"/>
          <p:cNvSpPr txBox="1"/>
          <p:nvPr>
            <p:ph idx="1" type="body"/>
          </p:nvPr>
        </p:nvSpPr>
        <p:spPr>
          <a:xfrm>
            <a:off x="722313" y="2826668"/>
            <a:ext cx="7772400" cy="4813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700"/>
              <a:buNone/>
            </a:pPr>
            <a:r>
              <a:rPr lang="en-US"/>
              <a:t>DEFINED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75" y="1193915"/>
            <a:ext cx="8672252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_powerPointMaster_university_myriadMin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2014-10-20T16:32:03Z</dcterms:created>
</cp:coreProperties>
</file>